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8" r:id="rId2"/>
    <p:sldId id="289" r:id="rId3"/>
    <p:sldId id="315" r:id="rId4"/>
    <p:sldId id="295" r:id="rId5"/>
    <p:sldId id="310" r:id="rId6"/>
    <p:sldId id="307" r:id="rId7"/>
    <p:sldId id="316" r:id="rId8"/>
    <p:sldId id="314" r:id="rId9"/>
    <p:sldId id="312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nandez, Lucero C -FS" initials="HLC-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3015"/>
    <a:srgbClr val="DFA900"/>
    <a:srgbClr val="6161CB"/>
    <a:srgbClr val="333399"/>
    <a:srgbClr val="673359"/>
    <a:srgbClr val="FF4C18"/>
    <a:srgbClr val="3ED9D8"/>
    <a:srgbClr val="7B1200"/>
    <a:srgbClr val="695623"/>
    <a:srgbClr val="6E3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2" autoAdjust="0"/>
    <p:restoredTop sz="97899" autoAdjust="0"/>
  </p:normalViewPr>
  <p:slideViewPr>
    <p:cSldViewPr snapToGrid="0">
      <p:cViewPr varScale="1">
        <p:scale>
          <a:sx n="78" d="100"/>
          <a:sy n="78" d="100"/>
        </p:scale>
        <p:origin x="-12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89349-C98B-C74E-9B61-6714122F1BCA}" type="datetimeFigureOut">
              <a:rPr lang="en-US" smtClean="0"/>
              <a:t>6/7/18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CAC8F-B342-D144-9225-0256D17BCF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323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30034B9-937C-4C2A-A830-CF04418594E6}" type="datetimeFigureOut">
              <a:rPr lang="en-US" smtClean="0"/>
              <a:t>6/7/18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AE4B5C-0484-4DBF-B1B9-6ECB56FA7E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845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E4B5C-0484-4DBF-B1B9-6ECB56FA7E1E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88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E4B5C-0484-4DBF-B1B9-6ECB56FA7E1E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81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E4B5C-0484-4DBF-B1B9-6ECB56FA7E1E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89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E4B5C-0484-4DBF-B1B9-6ECB56FA7E1E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81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E4B5C-0484-4DBF-B1B9-6ECB56FA7E1E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05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230188"/>
            <a:ext cx="5575300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E4B5C-0484-4DBF-B1B9-6ECB56FA7E1E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58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9013" y="236538"/>
            <a:ext cx="5064125" cy="28479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E4B5C-0484-4DBF-B1B9-6ECB56FA7E1E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87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104775"/>
            <a:ext cx="5575300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E4B5C-0484-4DBF-B1B9-6ECB56FA7E1E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94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E4B5C-0484-4DBF-B1B9-6ECB56FA7E1E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9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848-E0CA-44AE-B978-AFD78CD64F71}" type="datetimeFigureOut">
              <a:rPr lang="en-US" smtClean="0"/>
              <a:t>6/7/18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0134-9E26-4E51-8587-431ACACACA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bject 3" descr="Top IsoBar"/>
          <p:cNvSpPr/>
          <p:nvPr userDrawn="1"/>
        </p:nvSpPr>
        <p:spPr>
          <a:xfrm>
            <a:off x="0" y="-1"/>
            <a:ext cx="12192000" cy="845799"/>
          </a:xfrm>
          <a:custGeom>
            <a:avLst/>
            <a:gdLst/>
            <a:ahLst/>
            <a:cxnLst/>
            <a:rect l="l" t="t" r="r" b="b"/>
            <a:pathLst>
              <a:path w="10058400" h="923290">
                <a:moveTo>
                  <a:pt x="0" y="923290"/>
                </a:moveTo>
                <a:lnTo>
                  <a:pt x="10058400" y="923290"/>
                </a:lnTo>
                <a:lnTo>
                  <a:pt x="10058400" y="0"/>
                </a:lnTo>
                <a:lnTo>
                  <a:pt x="0" y="0"/>
                </a:lnTo>
                <a:lnTo>
                  <a:pt x="0" y="923290"/>
                </a:lnTo>
                <a:close/>
              </a:path>
            </a:pathLst>
          </a:custGeom>
          <a:solidFill>
            <a:srgbClr val="00591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 descr="Logo of the U.S Department of Agriculture"/>
          <p:cNvSpPr/>
          <p:nvPr userDrawn="1"/>
        </p:nvSpPr>
        <p:spPr>
          <a:xfrm>
            <a:off x="459740" y="195746"/>
            <a:ext cx="3294378" cy="4959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7"/>
          <p:cNvSpPr txBox="1"/>
          <p:nvPr userDrawn="1"/>
        </p:nvSpPr>
        <p:spPr>
          <a:xfrm>
            <a:off x="9287506" y="6538912"/>
            <a:ext cx="2760988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USDA is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</a:t>
            </a:r>
            <a:r>
              <a:rPr sz="800" spc="-10" dirty="0">
                <a:latin typeface="Arial"/>
                <a:cs typeface="Arial"/>
              </a:rPr>
              <a:t>q</a:t>
            </a:r>
            <a:r>
              <a:rPr sz="800" dirty="0">
                <a:latin typeface="Arial"/>
                <a:cs typeface="Arial"/>
              </a:rPr>
              <a:t>u</a:t>
            </a:r>
            <a:r>
              <a:rPr sz="800" spc="-10" dirty="0">
                <a:latin typeface="Arial"/>
                <a:cs typeface="Arial"/>
              </a:rPr>
              <a:t>a</a:t>
            </a:r>
            <a:r>
              <a:rPr sz="800" spc="-5" dirty="0">
                <a:latin typeface="Arial"/>
                <a:cs typeface="Arial"/>
              </a:rPr>
              <a:t>l 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10" dirty="0">
                <a:latin typeface="Arial"/>
                <a:cs typeface="Arial"/>
              </a:rPr>
              <a:t>pp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10" dirty="0">
                <a:latin typeface="Arial"/>
                <a:cs typeface="Arial"/>
              </a:rPr>
              <a:t>r</a:t>
            </a:r>
            <a:r>
              <a:rPr sz="800" spc="0" dirty="0">
                <a:latin typeface="Arial"/>
                <a:cs typeface="Arial"/>
              </a:rPr>
              <a:t>t</a:t>
            </a:r>
            <a:r>
              <a:rPr sz="800" spc="-10" dirty="0">
                <a:latin typeface="Arial"/>
                <a:cs typeface="Arial"/>
              </a:rPr>
              <a:t>un</a:t>
            </a:r>
            <a:r>
              <a:rPr sz="800" spc="-5" dirty="0">
                <a:latin typeface="Arial"/>
                <a:cs typeface="Arial"/>
              </a:rPr>
              <a:t>i</a:t>
            </a:r>
            <a:r>
              <a:rPr sz="800" spc="0" dirty="0">
                <a:latin typeface="Arial"/>
                <a:cs typeface="Arial"/>
              </a:rPr>
              <a:t>t</a:t>
            </a:r>
            <a:r>
              <a:rPr sz="800" spc="-5" dirty="0">
                <a:latin typeface="Arial"/>
                <a:cs typeface="Arial"/>
              </a:rPr>
              <a:t>y </a:t>
            </a:r>
            <a:r>
              <a:rPr sz="800" spc="-10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r</a:t>
            </a:r>
            <a:r>
              <a:rPr sz="800" spc="-10" dirty="0">
                <a:latin typeface="Arial"/>
                <a:cs typeface="Arial"/>
              </a:rPr>
              <a:t>o</a:t>
            </a:r>
            <a:r>
              <a:rPr sz="800" spc="-5" dirty="0">
                <a:latin typeface="Arial"/>
                <a:cs typeface="Arial"/>
              </a:rPr>
              <a:t>vi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-10" dirty="0">
                <a:latin typeface="Arial"/>
                <a:cs typeface="Arial"/>
              </a:rPr>
              <a:t>er</a:t>
            </a:r>
            <a:r>
              <a:rPr sz="800" spc="-5" dirty="0">
                <a:latin typeface="Arial"/>
                <a:cs typeface="Arial"/>
              </a:rPr>
              <a:t>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e</a:t>
            </a:r>
            <a:r>
              <a:rPr sz="800" spc="-5" dirty="0">
                <a:latin typeface="Arial"/>
                <a:cs typeface="Arial"/>
              </a:rPr>
              <a:t>m</a:t>
            </a:r>
            <a:r>
              <a:rPr sz="800" spc="-10" dirty="0">
                <a:latin typeface="Arial"/>
                <a:cs typeface="Arial"/>
              </a:rPr>
              <a:t>p</a:t>
            </a:r>
            <a:r>
              <a:rPr sz="800" spc="-5" dirty="0">
                <a:latin typeface="Arial"/>
                <a:cs typeface="Arial"/>
              </a:rPr>
              <a:t>l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20" dirty="0">
                <a:latin typeface="Arial"/>
                <a:cs typeface="Arial"/>
              </a:rPr>
              <a:t>y</a:t>
            </a:r>
            <a:r>
              <a:rPr sz="800" dirty="0">
                <a:latin typeface="Arial"/>
                <a:cs typeface="Arial"/>
              </a:rPr>
              <a:t>e</a:t>
            </a:r>
            <a:r>
              <a:rPr sz="800" spc="-10" dirty="0">
                <a:latin typeface="Arial"/>
                <a:cs typeface="Arial"/>
              </a:rPr>
              <a:t>r</a:t>
            </a:r>
            <a:r>
              <a:rPr sz="800" spc="-5" dirty="0">
                <a:latin typeface="Arial"/>
                <a:cs typeface="Arial"/>
              </a:rPr>
              <a:t>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n</a:t>
            </a:r>
            <a:r>
              <a:rPr sz="800" spc="-5" dirty="0">
                <a:latin typeface="Arial"/>
                <a:cs typeface="Arial"/>
              </a:rPr>
              <a:t>d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0" dirty="0">
                <a:latin typeface="Arial"/>
                <a:cs typeface="Arial"/>
              </a:rPr>
              <a:t>l</a:t>
            </a:r>
            <a:r>
              <a:rPr sz="800" spc="-10" dirty="0">
                <a:latin typeface="Arial"/>
                <a:cs typeface="Arial"/>
              </a:rPr>
              <a:t>en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-10" dirty="0">
                <a:latin typeface="Arial"/>
                <a:cs typeface="Arial"/>
              </a:rPr>
              <a:t>er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0" name="object 7"/>
          <p:cNvSpPr txBox="1"/>
          <p:nvPr userDrawn="1"/>
        </p:nvSpPr>
        <p:spPr>
          <a:xfrm>
            <a:off x="826053" y="6416675"/>
            <a:ext cx="737593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800" spc="-5" dirty="0">
                <a:latin typeface="Arial"/>
                <a:cs typeface="Arial"/>
              </a:rPr>
              <a:t>Forest Service</a:t>
            </a:r>
          </a:p>
        </p:txBody>
      </p:sp>
      <p:pic>
        <p:nvPicPr>
          <p:cNvPr id="11" name="Picture 10" descr="Logo of the U.S. Forest Service 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54" y="6110414"/>
            <a:ext cx="551734" cy="61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9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848-E0CA-44AE-B978-AFD78CD64F71}" type="datetimeFigureOut">
              <a:rPr lang="en-US" smtClean="0"/>
              <a:t>6/7/18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0134-9E26-4E51-8587-431ACACACA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32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848-E0CA-44AE-B978-AFD78CD64F71}" type="datetimeFigureOut">
              <a:rPr lang="en-US" smtClean="0"/>
              <a:t>6/7/18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0134-9E26-4E51-8587-431ACACACA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8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8980"/>
            <a:ext cx="10515600" cy="7592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848-E0CA-44AE-B978-AFD78CD64F71}" type="datetimeFigureOut">
              <a:rPr lang="en-US" smtClean="0"/>
              <a:t>6/7/18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0134-9E26-4E51-8587-431ACACACA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bject 3" descr="Top IsoBar"/>
          <p:cNvSpPr/>
          <p:nvPr userDrawn="1"/>
        </p:nvSpPr>
        <p:spPr>
          <a:xfrm>
            <a:off x="0" y="-1"/>
            <a:ext cx="12192000" cy="845799"/>
          </a:xfrm>
          <a:custGeom>
            <a:avLst/>
            <a:gdLst/>
            <a:ahLst/>
            <a:cxnLst/>
            <a:rect l="l" t="t" r="r" b="b"/>
            <a:pathLst>
              <a:path w="10058400" h="923290">
                <a:moveTo>
                  <a:pt x="0" y="923290"/>
                </a:moveTo>
                <a:lnTo>
                  <a:pt x="10058400" y="923290"/>
                </a:lnTo>
                <a:lnTo>
                  <a:pt x="10058400" y="0"/>
                </a:lnTo>
                <a:lnTo>
                  <a:pt x="0" y="0"/>
                </a:lnTo>
                <a:lnTo>
                  <a:pt x="0" y="92329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3" descr="Top IsoBar"/>
          <p:cNvSpPr/>
          <p:nvPr userDrawn="1"/>
        </p:nvSpPr>
        <p:spPr>
          <a:xfrm>
            <a:off x="0" y="-1"/>
            <a:ext cx="12192000" cy="845799"/>
          </a:xfrm>
          <a:custGeom>
            <a:avLst/>
            <a:gdLst/>
            <a:ahLst/>
            <a:cxnLst/>
            <a:rect l="l" t="t" r="r" b="b"/>
            <a:pathLst>
              <a:path w="10058400" h="923290">
                <a:moveTo>
                  <a:pt x="0" y="923290"/>
                </a:moveTo>
                <a:lnTo>
                  <a:pt x="10058400" y="923290"/>
                </a:lnTo>
                <a:lnTo>
                  <a:pt x="10058400" y="0"/>
                </a:lnTo>
                <a:lnTo>
                  <a:pt x="0" y="0"/>
                </a:lnTo>
                <a:lnTo>
                  <a:pt x="0" y="92329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4" descr="Logo of the U.S Department of Agriculture"/>
          <p:cNvSpPr/>
          <p:nvPr userDrawn="1"/>
        </p:nvSpPr>
        <p:spPr>
          <a:xfrm>
            <a:off x="281487" y="195746"/>
            <a:ext cx="710086" cy="4959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1804" y="117894"/>
            <a:ext cx="703967" cy="696521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991573" y="468598"/>
            <a:ext cx="28635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States Department of Agriculture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91772" y="476293"/>
            <a:ext cx="26576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States Department of the Interior</a:t>
            </a:r>
          </a:p>
        </p:txBody>
      </p:sp>
    </p:spTree>
    <p:extLst>
      <p:ext uri="{BB962C8B-B14F-4D97-AF65-F5344CB8AC3E}">
        <p14:creationId xmlns:p14="http://schemas.microsoft.com/office/powerpoint/2010/main" val="177644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848-E0CA-44AE-B978-AFD78CD64F71}" type="datetimeFigureOut">
              <a:rPr lang="en-US" smtClean="0"/>
              <a:t>6/7/18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0134-9E26-4E51-8587-431ACACACA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18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848-E0CA-44AE-B978-AFD78CD64F71}" type="datetimeFigureOut">
              <a:rPr lang="en-US" smtClean="0"/>
              <a:t>6/7/18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0134-9E26-4E51-8587-431ACACACA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210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848-E0CA-44AE-B978-AFD78CD64F71}" type="datetimeFigureOut">
              <a:rPr lang="en-US" smtClean="0"/>
              <a:t>6/7/18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0134-9E26-4E51-8587-431ACACACA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39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848-E0CA-44AE-B978-AFD78CD64F71}" type="datetimeFigureOut">
              <a:rPr lang="en-US" smtClean="0"/>
              <a:t>6/7/18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0134-9E26-4E51-8587-431ACACACA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4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848-E0CA-44AE-B978-AFD78CD64F71}" type="datetimeFigureOut">
              <a:rPr lang="en-US" smtClean="0"/>
              <a:t>6/7/18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0134-9E26-4E51-8587-431ACACACA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36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848-E0CA-44AE-B978-AFD78CD64F71}" type="datetimeFigureOut">
              <a:rPr lang="en-US" smtClean="0"/>
              <a:t>6/7/18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0134-9E26-4E51-8587-431ACACACA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4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848-E0CA-44AE-B978-AFD78CD64F71}" type="datetimeFigureOut">
              <a:rPr lang="en-US" smtClean="0"/>
              <a:t>6/7/18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0134-9E26-4E51-8587-431ACACACA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4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22848-E0CA-44AE-B978-AFD78CD64F71}" type="datetimeFigureOut">
              <a:rPr lang="en-US" smtClean="0"/>
              <a:t>6/7/18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40134-9E26-4E51-8587-431ACACACA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6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0.jpe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9.pn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806231"/>
            <a:ext cx="3810342" cy="5079253"/>
          </a:xfrm>
          <a:prstGeom prst="rect">
            <a:avLst/>
          </a:prstGeom>
          <a:solidFill>
            <a:srgbClr val="9F30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-402636" y="93929"/>
            <a:ext cx="4001373" cy="4181574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4000" b="1" dirty="0">
                <a:solidFill>
                  <a:srgbClr val="DFA9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2018 </a:t>
            </a:r>
            <a:br>
              <a:rPr lang="en-US" sz="4000" b="1" dirty="0">
                <a:solidFill>
                  <a:srgbClr val="DFA90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6000" b="1" dirty="0">
                <a:solidFill>
                  <a:srgbClr val="DFA9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WILDFIRE </a:t>
            </a:r>
            <a:r>
              <a:rPr lang="en-US" sz="6000" b="1" dirty="0">
                <a:solidFill>
                  <a:srgbClr val="DFA9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OUTLOOK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582" y="4080382"/>
            <a:ext cx="34915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solidFill>
                  <a:srgbClr val="FFD9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IMPROVING </a:t>
            </a:r>
            <a:r>
              <a:rPr lang="en-US" sz="32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conditions of America’s lands and forests</a:t>
            </a:r>
            <a:endParaRPr lang="en-US" sz="3200" b="1" dirty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endParaRPr lang="en-US" sz="32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76316" y="3167962"/>
            <a:ext cx="310959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6708" y="999240"/>
            <a:ext cx="4072381" cy="488624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 rot="5400000">
            <a:off x="5428975" y="3291692"/>
            <a:ext cx="4995334" cy="1052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8026401" y="3961494"/>
            <a:ext cx="4165600" cy="1307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2874" y="1058780"/>
            <a:ext cx="4126832" cy="15761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8650" y="2687713"/>
            <a:ext cx="4212717" cy="323230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930444" y="2635051"/>
            <a:ext cx="4261556" cy="1307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0" y="817539"/>
            <a:ext cx="12192000" cy="1297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white-flame-complex.png"/>
          <p:cNvPicPr>
            <a:picLocks noChangeAspect="1"/>
          </p:cNvPicPr>
          <p:nvPr/>
        </p:nvPicPr>
        <p:blipFill rotWithShape="1">
          <a:blip r:embed="rId6" cstate="email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7144" y="1091785"/>
            <a:ext cx="519089" cy="66292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 rot="5400000">
            <a:off x="1320624" y="3393250"/>
            <a:ext cx="4995334" cy="1128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930948"/>
            <a:ext cx="12192000" cy="1297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 rot="5400000">
            <a:off x="-2439028" y="3395446"/>
            <a:ext cx="4979655" cy="12417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5400000">
            <a:off x="9637889" y="3393248"/>
            <a:ext cx="4995334" cy="1128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-11290" y="5827479"/>
            <a:ext cx="12203290" cy="14519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550919" y="6105166"/>
            <a:ext cx="463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9F3015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Subcommittee on Disaster Reduction</a:t>
            </a:r>
          </a:p>
          <a:p>
            <a:pPr algn="r"/>
            <a:r>
              <a:rPr lang="en-US" sz="2000" b="1" dirty="0">
                <a:solidFill>
                  <a:srgbClr val="9F3015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June 7, 2018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76BC993-E588-4572-9768-AB4EEBABFC7D}"/>
              </a:ext>
            </a:extLst>
          </p:cNvPr>
          <p:cNvSpPr txBox="1"/>
          <p:nvPr/>
        </p:nvSpPr>
        <p:spPr>
          <a:xfrm>
            <a:off x="256890" y="5969766"/>
            <a:ext cx="2660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Jeremy_West@ios.doi.gov</a:t>
            </a:r>
          </a:p>
          <a:p>
            <a:r>
              <a:rPr lang="en-US" dirty="0"/>
              <a:t>MCherry@fs.fed.gov</a:t>
            </a:r>
          </a:p>
          <a:p>
            <a:r>
              <a:rPr lang="en-US" dirty="0"/>
              <a:t>PSteblein@usgs.gov</a:t>
            </a:r>
          </a:p>
        </p:txBody>
      </p:sp>
    </p:spTree>
    <p:extLst>
      <p:ext uri="{BB962C8B-B14F-4D97-AF65-F5344CB8AC3E}">
        <p14:creationId xmlns:p14="http://schemas.microsoft.com/office/powerpoint/2010/main" val="175964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810342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46844" y="-453708"/>
            <a:ext cx="4001373" cy="3434062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58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2017 </a:t>
            </a:r>
            <a:br>
              <a:rPr lang="en-US" sz="58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58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FIRE </a:t>
            </a:r>
            <a:r>
              <a:rPr lang="en-US" sz="58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YEAR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373" y="5627872"/>
            <a:ext cx="351732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FFD9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RECORD</a:t>
            </a:r>
            <a:r>
              <a:rPr lang="en-US" sz="3200" b="1" dirty="0">
                <a:solidFill>
                  <a:srgbClr val="FFD96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200" b="1" dirty="0">
                <a:solidFill>
                  <a:srgbClr val="FFD96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wildfire year</a:t>
            </a:r>
            <a:endParaRPr lang="en-US" sz="3200" b="1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37970" y="2131651"/>
            <a:ext cx="310959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white-flame-complex.png"/>
          <p:cNvPicPr>
            <a:picLocks noChangeAspect="1"/>
          </p:cNvPicPr>
          <p:nvPr/>
        </p:nvPicPr>
        <p:blipFill rotWithShape="1">
          <a:blip r:embed="rId3" cstate="email"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7056" y="2395349"/>
            <a:ext cx="735194" cy="938914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5773764" y="320554"/>
            <a:ext cx="229005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spc="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ENGINES</a:t>
            </a:r>
          </a:p>
        </p:txBody>
      </p:sp>
      <p:pic>
        <p:nvPicPr>
          <p:cNvPr id="69" name="Picture 68" descr="5se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145" y="1526757"/>
            <a:ext cx="7586135" cy="3749469"/>
          </a:xfrm>
          <a:prstGeom prst="rect">
            <a:avLst/>
          </a:prstGeom>
        </p:spPr>
      </p:pic>
      <p:pic>
        <p:nvPicPr>
          <p:cNvPr id="70" name="Picture 69" descr="hous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044" y="2026998"/>
            <a:ext cx="906790" cy="769717"/>
          </a:xfrm>
          <a:prstGeom prst="rect">
            <a:avLst/>
          </a:prstGeom>
        </p:spPr>
      </p:pic>
      <p:pic>
        <p:nvPicPr>
          <p:cNvPr id="71" name="Picture 70" descr="fire-tre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7043" y="2425485"/>
            <a:ext cx="841678" cy="921296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8696" y="2479927"/>
            <a:ext cx="1179089" cy="1000854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6054452" y="4685981"/>
            <a:ext cx="378958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spc="300" dirty="0">
                <a:solidFill>
                  <a:srgbClr val="595959"/>
                </a:solidFill>
              </a:rPr>
              <a:t>2017:</a:t>
            </a:r>
            <a:br>
              <a:rPr lang="en-US" sz="2400" b="1" spc="300" dirty="0">
                <a:solidFill>
                  <a:srgbClr val="595959"/>
                </a:solidFill>
              </a:rPr>
            </a:br>
            <a:r>
              <a:rPr lang="en-US" sz="2400" b="1" spc="300" dirty="0">
                <a:solidFill>
                  <a:srgbClr val="595959"/>
                </a:solidFill>
              </a:rPr>
              <a:t>A HISTORIC</a:t>
            </a:r>
            <a:br>
              <a:rPr lang="en-US" sz="2400" b="1" spc="300" dirty="0">
                <a:solidFill>
                  <a:srgbClr val="595959"/>
                </a:solidFill>
              </a:rPr>
            </a:br>
            <a:r>
              <a:rPr lang="en-US" sz="2400" b="1" spc="300" dirty="0">
                <a:solidFill>
                  <a:srgbClr val="595959"/>
                </a:solidFill>
              </a:rPr>
              <a:t>WILDFIRE YEAR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4554401" y="815355"/>
            <a:ext cx="2416109" cy="1097593"/>
            <a:chOff x="4554401" y="815355"/>
            <a:chExt cx="2416109" cy="1097593"/>
          </a:xfrm>
        </p:grpSpPr>
        <p:sp>
          <p:nvSpPr>
            <p:cNvPr id="76" name="Rectangle 75"/>
            <p:cNvSpPr/>
            <p:nvPr/>
          </p:nvSpPr>
          <p:spPr>
            <a:xfrm>
              <a:off x="4649882" y="944035"/>
              <a:ext cx="2320628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endParaRPr lang="en-US" b="1" spc="3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4554401" y="815355"/>
              <a:ext cx="0" cy="1097593"/>
            </a:xfrm>
            <a:prstGeom prst="line">
              <a:avLst/>
            </a:prstGeom>
            <a:ln w="127000" cmpd="sng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7121290" y="301285"/>
            <a:ext cx="2354153" cy="1169330"/>
            <a:chOff x="7121290" y="301285"/>
            <a:chExt cx="2406858" cy="1169330"/>
          </a:xfrm>
        </p:grpSpPr>
        <p:sp>
          <p:nvSpPr>
            <p:cNvPr id="79" name="Rectangle 78"/>
            <p:cNvSpPr/>
            <p:nvPr/>
          </p:nvSpPr>
          <p:spPr>
            <a:xfrm>
              <a:off x="7168687" y="301285"/>
              <a:ext cx="2071005" cy="1169330"/>
            </a:xfrm>
            <a:prstGeom prst="rect">
              <a:avLst/>
            </a:prstGeom>
            <a:solidFill>
              <a:schemeClr val="bg1">
                <a:lumMod val="85000"/>
                <a:alpha val="4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90000"/>
                </a:lnSpc>
              </a:pPr>
              <a:r>
                <a:rPr lang="en-US" b="1" spc="3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12,300 STRUCTURES LOST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207520" y="319270"/>
              <a:ext cx="2320628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endParaRPr lang="en-US" b="1" spc="3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7121290" y="314137"/>
              <a:ext cx="0" cy="1128954"/>
            </a:xfrm>
            <a:prstGeom prst="line">
              <a:avLst/>
            </a:prstGeom>
            <a:ln w="127000" cmpd="sng">
              <a:solidFill>
                <a:srgbClr val="3ED9D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9407100" y="5470859"/>
            <a:ext cx="2677552" cy="984122"/>
            <a:chOff x="9265989" y="642875"/>
            <a:chExt cx="2484113" cy="1175994"/>
          </a:xfrm>
        </p:grpSpPr>
        <p:sp>
          <p:nvSpPr>
            <p:cNvPr id="97" name="Rectangle 96"/>
            <p:cNvSpPr/>
            <p:nvPr/>
          </p:nvSpPr>
          <p:spPr>
            <a:xfrm>
              <a:off x="9265989" y="642875"/>
              <a:ext cx="2367456" cy="1175994"/>
            </a:xfrm>
            <a:prstGeom prst="rect">
              <a:avLst/>
            </a:prstGeom>
            <a:solidFill>
              <a:schemeClr val="bg1">
                <a:lumMod val="85000"/>
                <a:alpha val="4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9429474" y="691188"/>
              <a:ext cx="2320628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endParaRPr lang="en-US" b="1" spc="3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9343244" y="642875"/>
              <a:ext cx="0" cy="1160314"/>
            </a:xfrm>
            <a:prstGeom prst="line">
              <a:avLst/>
            </a:prstGeom>
            <a:ln w="12700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9776246" y="1092097"/>
            <a:ext cx="2511080" cy="907200"/>
            <a:chOff x="9375735" y="5362530"/>
            <a:chExt cx="2511080" cy="1191673"/>
          </a:xfrm>
        </p:grpSpPr>
        <p:sp>
          <p:nvSpPr>
            <p:cNvPr id="101" name="Rectangle 100"/>
            <p:cNvSpPr/>
            <p:nvPr/>
          </p:nvSpPr>
          <p:spPr>
            <a:xfrm>
              <a:off x="9375735" y="5395370"/>
              <a:ext cx="2336099" cy="1143151"/>
            </a:xfrm>
            <a:prstGeom prst="rect">
              <a:avLst/>
            </a:prstGeom>
            <a:solidFill>
              <a:schemeClr val="bg1">
                <a:lumMod val="85000"/>
                <a:alpha val="4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9566187" y="5418896"/>
              <a:ext cx="2320628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endParaRPr lang="en-US" b="1" spc="3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103" name="Straight Connector 102"/>
            <p:cNvCxnSpPr/>
            <p:nvPr/>
          </p:nvCxnSpPr>
          <p:spPr>
            <a:xfrm>
              <a:off x="9457479" y="5362529"/>
              <a:ext cx="0" cy="1191673"/>
            </a:xfrm>
            <a:prstGeom prst="line">
              <a:avLst/>
            </a:prstGeom>
            <a:ln w="127000" cmpd="sng">
              <a:solidFill>
                <a:srgbClr val="FF4C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4568226" y="5393889"/>
            <a:ext cx="1939420" cy="1072982"/>
            <a:chOff x="4568226" y="5393889"/>
            <a:chExt cx="1939420" cy="1072982"/>
          </a:xfrm>
        </p:grpSpPr>
        <p:sp>
          <p:nvSpPr>
            <p:cNvPr id="105" name="Rectangle 104"/>
            <p:cNvSpPr/>
            <p:nvPr/>
          </p:nvSpPr>
          <p:spPr>
            <a:xfrm>
              <a:off x="4606210" y="5399770"/>
              <a:ext cx="1901436" cy="1044674"/>
            </a:xfrm>
            <a:prstGeom prst="rect">
              <a:avLst/>
            </a:prstGeom>
            <a:solidFill>
              <a:schemeClr val="bg1">
                <a:lumMod val="85000"/>
                <a:alpha val="4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661171" y="5626641"/>
              <a:ext cx="1762790" cy="8402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spc="3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$2.9 BILLON</a:t>
              </a:r>
              <a:br>
                <a:rPr lang="en-US" b="1" spc="3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US" b="1" spc="3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SPENT </a:t>
              </a:r>
              <a:br>
                <a:rPr lang="en-US" b="1" spc="3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US" b="1" spc="3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(FEDERAL)</a:t>
              </a:r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4568226" y="5393889"/>
              <a:ext cx="0" cy="1061092"/>
            </a:xfrm>
            <a:prstGeom prst="line">
              <a:avLst/>
            </a:prstGeom>
            <a:ln w="127000" cmpd="sng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9961614" y="1250230"/>
            <a:ext cx="196536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YEAR-ROUND</a:t>
            </a:r>
          </a:p>
          <a:p>
            <a:pPr>
              <a:lnSpc>
                <a:spcPct val="90000"/>
              </a:lnSpc>
            </a:pPr>
            <a:r>
              <a:rPr lang="en-US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FIRES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573643" y="5670898"/>
            <a:ext cx="214579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28,000 PEOPLE</a:t>
            </a:r>
          </a:p>
          <a:p>
            <a:pPr>
              <a:lnSpc>
                <a:spcPct val="90000"/>
              </a:lnSpc>
            </a:pPr>
            <a:r>
              <a:rPr lang="en-US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DEPLOYED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0970" y="4110012"/>
            <a:ext cx="1172179" cy="6615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098" y="3822419"/>
            <a:ext cx="733576" cy="109728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629747" y="821339"/>
            <a:ext cx="2025654" cy="1093195"/>
          </a:xfrm>
          <a:prstGeom prst="rect">
            <a:avLst/>
          </a:prstGeom>
          <a:solidFill>
            <a:schemeClr val="bg1">
              <a:lumMod val="85000"/>
              <a:alpha val="4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 MILLION</a:t>
            </a:r>
          </a:p>
          <a:p>
            <a:pPr>
              <a:lnSpc>
                <a:spcPct val="90000"/>
              </a:lnSpc>
            </a:pPr>
            <a:r>
              <a:rPr lang="en-US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ACRES</a:t>
            </a:r>
          </a:p>
          <a:p>
            <a:pPr>
              <a:lnSpc>
                <a:spcPct val="90000"/>
              </a:lnSpc>
            </a:pPr>
            <a:r>
              <a:rPr lang="en-US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BURNED</a:t>
            </a:r>
          </a:p>
        </p:txBody>
      </p:sp>
    </p:spTree>
    <p:extLst>
      <p:ext uri="{BB962C8B-B14F-4D97-AF65-F5344CB8AC3E}">
        <p14:creationId xmlns:p14="http://schemas.microsoft.com/office/powerpoint/2010/main" val="48265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810342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0650" y="5635409"/>
            <a:ext cx="350172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Informing our</a:t>
            </a:r>
            <a:endParaRPr lang="en-US" sz="3200" b="1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OUTLOOK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-346844" y="-453708"/>
            <a:ext cx="4001373" cy="3434062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58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PREDICTING </a:t>
            </a:r>
            <a:br>
              <a:rPr lang="en-US" sz="58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58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2018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37970" y="2131651"/>
            <a:ext cx="310959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white-flame-complex.png"/>
          <p:cNvPicPr>
            <a:picLocks noChangeAspect="1"/>
          </p:cNvPicPr>
          <p:nvPr/>
        </p:nvPicPr>
        <p:blipFill rotWithShape="1">
          <a:blip r:embed="rId3" cstate="email"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6272" y="-523563"/>
            <a:ext cx="735194" cy="938914"/>
          </a:xfrm>
          <a:prstGeom prst="rect">
            <a:avLst/>
          </a:prstGeom>
        </p:spPr>
      </p:pic>
      <p:pic>
        <p:nvPicPr>
          <p:cNvPr id="2050" name="Picture 2" descr="http://droughtmonitor.unl.edu/data/jpg/20180529/20180529_usd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1466" y="415351"/>
            <a:ext cx="3836810" cy="296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pc.ncep.noaa.gov/products/analysis_monitoring/regional_monitoring/1ctan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2499" y="369455"/>
            <a:ext cx="3836810" cy="2964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pc.ncep.noaa.gov/products/analysis_monitoring/regional_monitoring/1cpnp0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6678" y="3538704"/>
            <a:ext cx="3829311" cy="2959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cpc.ncep.noaa.gov/products/expert_assessment/season_drought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2325" y="3602590"/>
            <a:ext cx="3665936" cy="283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483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810342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0650" y="5635409"/>
            <a:ext cx="350172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This year’s</a:t>
            </a:r>
            <a:endParaRPr lang="en-US" sz="3200" b="1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OUTLOOK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-346844" y="-453708"/>
            <a:ext cx="4001373" cy="3434062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58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2018 </a:t>
            </a:r>
            <a:br>
              <a:rPr lang="en-US" sz="58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58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FIRE </a:t>
            </a:r>
            <a:r>
              <a:rPr lang="en-US" sz="58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YEAR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37970" y="2131651"/>
            <a:ext cx="310959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white-flame-complex.png"/>
          <p:cNvPicPr>
            <a:picLocks noChangeAspect="1"/>
          </p:cNvPicPr>
          <p:nvPr/>
        </p:nvPicPr>
        <p:blipFill rotWithShape="1">
          <a:blip r:embed="rId3" cstate="email"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7056" y="2395349"/>
            <a:ext cx="735194" cy="938914"/>
          </a:xfrm>
          <a:prstGeom prst="rect">
            <a:avLst/>
          </a:prstGeom>
        </p:spPr>
      </p:pic>
      <p:pic>
        <p:nvPicPr>
          <p:cNvPr id="1026" name="Picture 2" descr="https://www.predictiveservices.nifc.gov/outlooks/month4_outlook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4610" y="3583734"/>
            <a:ext cx="3880483" cy="2998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www.predictiveservices.nifc.gov/outlooks/month2_outloo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5849" y="369455"/>
            <a:ext cx="3836810" cy="2964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predictiveservices.nifc.gov/outlooks/month1_outlook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2318" y="389080"/>
            <a:ext cx="3836809" cy="2964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predictiveservices.nifc.gov/outlooks/month3_outlook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2027" y="3583734"/>
            <a:ext cx="3849713" cy="2974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775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794199" y="2838063"/>
            <a:ext cx="8397801" cy="29948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810342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4002671" y="2316758"/>
            <a:ext cx="7990120" cy="25049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6279740" y="170109"/>
            <a:ext cx="11003" cy="2137411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8987825" y="134991"/>
            <a:ext cx="11003" cy="2137411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Firefighter Grunge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0671" y="2205615"/>
            <a:ext cx="2784196" cy="466806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739330" y="2591466"/>
            <a:ext cx="4344241" cy="2835133"/>
            <a:chOff x="5786367" y="2542666"/>
            <a:chExt cx="4344241" cy="2835133"/>
          </a:xfrm>
          <a:solidFill>
            <a:srgbClr val="0070C0"/>
          </a:solidFill>
        </p:grpSpPr>
        <p:sp>
          <p:nvSpPr>
            <p:cNvPr id="45" name="TextBox 44"/>
            <p:cNvSpPr txBox="1"/>
            <p:nvPr/>
          </p:nvSpPr>
          <p:spPr>
            <a:xfrm>
              <a:off x="5949663" y="4838164"/>
              <a:ext cx="4180945" cy="53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b="1" spc="30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MOST IMPORTANT ASSETS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b="1" spc="30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ARE PEOPLE 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170412" y="4084333"/>
              <a:ext cx="3739445" cy="6740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spc="3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COMBINED FEDERAL WILDLAND FIREFIGHTERS AVAILABLE TO DEPLOY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786367" y="2542666"/>
              <a:ext cx="43205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spc="-300" dirty="0">
                  <a:solidFill>
                    <a:schemeClr val="accent2">
                      <a:lumMod val="75000"/>
                    </a:schemeClr>
                  </a:solidFill>
                </a:rPr>
                <a:t>15,000</a:t>
              </a:r>
            </a:p>
          </p:txBody>
        </p:sp>
      </p:grpSp>
      <p:pic>
        <p:nvPicPr>
          <p:cNvPr id="80" name="Picture 79" descr="firefighter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9308" y="2538081"/>
            <a:ext cx="3266112" cy="4411934"/>
          </a:xfrm>
          <a:prstGeom prst="rect">
            <a:avLst/>
          </a:prstGeom>
        </p:spPr>
      </p:pic>
      <p:cxnSp>
        <p:nvCxnSpPr>
          <p:cNvPr id="64" name="Straight Connector 63"/>
          <p:cNvCxnSpPr/>
          <p:nvPr/>
        </p:nvCxnSpPr>
        <p:spPr>
          <a:xfrm flipH="1">
            <a:off x="7955746" y="5510159"/>
            <a:ext cx="689856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1321" y="867163"/>
            <a:ext cx="1987812" cy="1305338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 flipV="1">
            <a:off x="6279740" y="170109"/>
            <a:ext cx="11003" cy="2137411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073474" y="193023"/>
            <a:ext cx="2008949" cy="5890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433333" y="200440"/>
            <a:ext cx="2356104" cy="5890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533593" y="230741"/>
            <a:ext cx="215305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spc="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THAN </a:t>
            </a:r>
            <a:br>
              <a:rPr lang="en-US" sz="1200" b="1" spc="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b="1" spc="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1,500</a:t>
            </a:r>
            <a:br>
              <a:rPr lang="en-US" sz="1200" b="1" spc="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b="1" spc="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ENGINES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9157055" y="169380"/>
            <a:ext cx="2823982" cy="5890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9587316" y="173849"/>
            <a:ext cx="190505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spc="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1.3 MILLION</a:t>
            </a:r>
            <a:br>
              <a:rPr lang="en-US" sz="1200" b="1" spc="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b="1" spc="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ACRES BURNED</a:t>
            </a:r>
          </a:p>
          <a:p>
            <a:pPr algn="ctr">
              <a:lnSpc>
                <a:spcPct val="90000"/>
              </a:lnSpc>
            </a:pPr>
            <a:r>
              <a:rPr lang="en-US" sz="1200" b="1" spc="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DATE</a:t>
            </a: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8987825" y="134991"/>
            <a:ext cx="11003" cy="2137411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9912" y="868374"/>
            <a:ext cx="2422943" cy="1337241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234130" y="199483"/>
            <a:ext cx="157821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spc="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LESSONS LEARNED FROM 2017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6"/>
          <a:stretch/>
        </p:blipFill>
        <p:spPr>
          <a:xfrm>
            <a:off x="9157055" y="872214"/>
            <a:ext cx="2823982" cy="1347432"/>
          </a:xfrm>
          <a:prstGeom prst="rect">
            <a:avLst/>
          </a:prstGeom>
        </p:spPr>
      </p:pic>
      <p:sp>
        <p:nvSpPr>
          <p:cNvPr id="30" name="Title 3"/>
          <p:cNvSpPr>
            <a:spLocks noGrp="1"/>
          </p:cNvSpPr>
          <p:nvPr>
            <p:ph type="title"/>
          </p:nvPr>
        </p:nvSpPr>
        <p:spPr>
          <a:xfrm>
            <a:off x="-346844" y="-453708"/>
            <a:ext cx="4001373" cy="3434062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58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2018 </a:t>
            </a:r>
            <a:br>
              <a:rPr lang="en-US" sz="58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58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FIRE </a:t>
            </a:r>
            <a:r>
              <a:rPr lang="en-US" sz="58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YEAR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437970" y="2131651"/>
            <a:ext cx="310959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white-flame-complex.png"/>
          <p:cNvPicPr>
            <a:picLocks noChangeAspect="1"/>
          </p:cNvPicPr>
          <p:nvPr/>
        </p:nvPicPr>
        <p:blipFill rotWithShape="1">
          <a:blip r:embed="rId8" cstate="email"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7056" y="2395349"/>
            <a:ext cx="735194" cy="93891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50650" y="5607495"/>
            <a:ext cx="350172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 new</a:t>
            </a:r>
            <a:endParaRPr lang="en-US" sz="3200" b="1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NORMAL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24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540"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810342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-263110" y="-216441"/>
            <a:ext cx="4001373" cy="3434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55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IMPROVING</a:t>
            </a:r>
          </a:p>
          <a:p>
            <a:pPr algn="r">
              <a:lnSpc>
                <a:spcPct val="80000"/>
              </a:lnSpc>
            </a:pPr>
            <a:r>
              <a:rPr lang="en-US" sz="55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AMERICA’S </a:t>
            </a:r>
            <a:r>
              <a:rPr lang="en-US" sz="55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LANDS &amp;</a:t>
            </a:r>
            <a:r>
              <a:rPr lang="en-US" sz="55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5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FORESTS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63970" y="2844077"/>
            <a:ext cx="3282402" cy="373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white-flame-complex.png"/>
          <p:cNvPicPr>
            <a:picLocks noChangeAspect="1"/>
          </p:cNvPicPr>
          <p:nvPr/>
        </p:nvPicPr>
        <p:blipFill rotWithShape="1">
          <a:blip r:embed="rId4" cstate="email"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591" y="2954166"/>
            <a:ext cx="735194" cy="9389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0650" y="5607495"/>
            <a:ext cx="3501725" cy="1318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ACTIVE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Management</a:t>
            </a:r>
            <a:endParaRPr lang="en-US" sz="2800" b="1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6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810342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-263110" y="-216441"/>
            <a:ext cx="4001373" cy="3434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5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IMPROVING </a:t>
            </a:r>
            <a:r>
              <a:rPr lang="en-US" sz="50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EFFICIENCY:</a:t>
            </a:r>
            <a:r>
              <a:rPr lang="en-US" sz="5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SCIENCE &amp; TECHNOLOGY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63970" y="2844077"/>
            <a:ext cx="3282402" cy="373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white-flame-complex.png"/>
          <p:cNvPicPr>
            <a:picLocks noChangeAspect="1"/>
          </p:cNvPicPr>
          <p:nvPr/>
        </p:nvPicPr>
        <p:blipFill rotWithShape="1">
          <a:blip r:embed="rId3" cstate="email"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591" y="2954166"/>
            <a:ext cx="735194" cy="9389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0650" y="5607495"/>
            <a:ext cx="3501725" cy="1318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REAL-TIME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Information</a:t>
            </a:r>
            <a:endParaRPr lang="en-US" sz="2800" b="1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1E790C6-E63C-425D-9942-CBDD7E8736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342" y="80528"/>
            <a:ext cx="8417698" cy="64711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306CAE1-702E-48D5-A2B8-AA73CF1BA19C}"/>
              </a:ext>
            </a:extLst>
          </p:cNvPr>
          <p:cNvSpPr txBox="1"/>
          <p:nvPr/>
        </p:nvSpPr>
        <p:spPr>
          <a:xfrm>
            <a:off x="10194022" y="6520167"/>
            <a:ext cx="2034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Boyte</a:t>
            </a:r>
            <a:r>
              <a:rPr lang="en-US" dirty="0"/>
              <a:t> &amp; Wylie 2016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1A1A061-6846-4C02-896D-CBCD0E8F8CFE}"/>
              </a:ext>
            </a:extLst>
          </p:cNvPr>
          <p:cNvSpPr txBox="1"/>
          <p:nvPr/>
        </p:nvSpPr>
        <p:spPr>
          <a:xfrm>
            <a:off x="5171608" y="80528"/>
            <a:ext cx="2376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Cheatgrass</a:t>
            </a:r>
            <a:r>
              <a:rPr lang="en-US" sz="2400" b="1" dirty="0"/>
              <a:t> Cover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B69A03-5061-48E9-A09A-60A7921BE0E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7216" y="146618"/>
            <a:ext cx="1842969" cy="6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63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261" y="0"/>
            <a:ext cx="936273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810342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-248998" y="-400805"/>
            <a:ext cx="4001373" cy="3434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45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PARTNERING WITH STATES &amp;  </a:t>
            </a:r>
            <a:r>
              <a:rPr lang="en-US" sz="45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COMMUNITIES</a:t>
            </a:r>
            <a:r>
              <a:rPr lang="en-US" sz="45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63970" y="2220133"/>
            <a:ext cx="3282402" cy="373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white-flame-complex.png"/>
          <p:cNvPicPr>
            <a:picLocks noChangeAspect="1"/>
          </p:cNvPicPr>
          <p:nvPr/>
        </p:nvPicPr>
        <p:blipFill rotWithShape="1">
          <a:blip r:embed="rId4" cstate="email"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8568" y="2490086"/>
            <a:ext cx="735194" cy="9389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0650" y="5607495"/>
            <a:ext cx="3501725" cy="1318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COORDINATED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Action</a:t>
            </a:r>
            <a:endParaRPr lang="en-US" sz="2800" b="1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637D1E2-B410-4429-A1DB-E0525160EC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1465" y="-18992"/>
            <a:ext cx="3990535" cy="306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33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1903" y="846282"/>
            <a:ext cx="3174460" cy="3648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93"/>
          <a:stretch/>
        </p:blipFill>
        <p:spPr>
          <a:xfrm>
            <a:off x="7000218" y="846282"/>
            <a:ext cx="5233515" cy="27674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655" y="4349170"/>
            <a:ext cx="3763245" cy="25088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846282"/>
            <a:ext cx="3810342" cy="6011718"/>
          </a:xfrm>
          <a:prstGeom prst="rect">
            <a:avLst/>
          </a:prstGeom>
          <a:solidFill>
            <a:srgbClr val="9F30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9846" y="3578715"/>
            <a:ext cx="5080301" cy="31602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988984" y="3503487"/>
            <a:ext cx="5228177" cy="102760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5400000">
            <a:off x="3970847" y="3784738"/>
            <a:ext cx="6019169" cy="1273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2296" y="4349170"/>
            <a:ext cx="3136587" cy="119365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817539"/>
            <a:ext cx="12192000" cy="1297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-11290" y="766839"/>
            <a:ext cx="12228451" cy="20086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5400000">
            <a:off x="-2885845" y="3842263"/>
            <a:ext cx="5890294" cy="14118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728218"/>
            <a:ext cx="12192000" cy="1297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5400000">
            <a:off x="9196628" y="3842263"/>
            <a:ext cx="5890294" cy="14118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13572" y="4917814"/>
            <a:ext cx="34915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60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Time to</a:t>
            </a:r>
            <a:endParaRPr lang="en-US" sz="6000" b="1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sz="6000" b="1" dirty="0">
                <a:solidFill>
                  <a:srgbClr val="FFD9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DELIVER</a:t>
            </a:r>
            <a:endParaRPr lang="en-US" sz="60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itle 3"/>
          <p:cNvSpPr txBox="1">
            <a:spLocks/>
          </p:cNvSpPr>
          <p:nvPr/>
        </p:nvSpPr>
        <p:spPr>
          <a:xfrm>
            <a:off x="-402636" y="93929"/>
            <a:ext cx="4001373" cy="4181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4000" b="1" dirty="0">
                <a:solidFill>
                  <a:srgbClr val="DFA9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000" b="1" dirty="0">
                <a:solidFill>
                  <a:srgbClr val="DFA90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6000" b="1" dirty="0">
                <a:solidFill>
                  <a:srgbClr val="DFA9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Thank </a:t>
            </a:r>
            <a:r>
              <a:rPr lang="en-US" sz="60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endParaRPr lang="en-US" sz="60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90749" y="2965938"/>
            <a:ext cx="310959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white-flame-complex.png"/>
          <p:cNvPicPr>
            <a:picLocks noChangeAspect="1"/>
          </p:cNvPicPr>
          <p:nvPr/>
        </p:nvPicPr>
        <p:blipFill rotWithShape="1">
          <a:blip r:embed="rId7" cstate="email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8460" y="3025445"/>
            <a:ext cx="519089" cy="6629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 rot="5400000">
            <a:off x="881363" y="3847936"/>
            <a:ext cx="5881197" cy="1389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33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5570</TotalTime>
  <Words>122</Words>
  <Application>Microsoft Macintosh PowerPoint</Application>
  <PresentationFormat>Custom</PresentationFormat>
  <Paragraphs>61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2018  WILDFIRE  OUTLOOK</vt:lpstr>
      <vt:lpstr>2017  FIRE YEAR</vt:lpstr>
      <vt:lpstr>PREDICTING  2018</vt:lpstr>
      <vt:lpstr>2018  FIRE YEAR</vt:lpstr>
      <vt:lpstr>2018  FIRE YEAR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Carlson</dc:creator>
  <cp:lastModifiedBy>Aleeza</cp:lastModifiedBy>
  <cp:revision>551</cp:revision>
  <cp:lastPrinted>2018-05-16T16:40:05Z</cp:lastPrinted>
  <dcterms:created xsi:type="dcterms:W3CDTF">2017-08-25T17:51:26Z</dcterms:created>
  <dcterms:modified xsi:type="dcterms:W3CDTF">2018-06-07T13:13:28Z</dcterms:modified>
</cp:coreProperties>
</file>